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301" r:id="rId31"/>
    <p:sldId id="304" r:id="rId32"/>
    <p:sldId id="287" r:id="rId33"/>
    <p:sldId id="289" r:id="rId34"/>
    <p:sldId id="288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5" r:id="rId47"/>
    <p:sldId id="303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AEAD4-03DC-467A-A9FD-62D0CDA92CE3}" type="datetimeFigureOut">
              <a:rPr lang="en-US" smtClean="0"/>
              <a:t>1/22/19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A9CA3-F876-4EED-A2CE-7868D4859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22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338317F4-E06A-4ECC-9801-9B95AF76E770}" type="slidenum">
              <a:rPr lang="en-US" sz="1200">
                <a:solidFill>
                  <a:schemeClr val="tx1"/>
                </a:solidFill>
              </a:rPr>
              <a:pPr eaLnBrk="1" hangingPunct="1"/>
              <a:t>5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8537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1pPr>
            <a:lvl2pPr marL="37931725" indent="-37474525"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9A0ABBD-CAB9-41EF-A104-FC83D9312EAA}" type="slidenum">
              <a:rPr lang="en-US" sz="1200">
                <a:solidFill>
                  <a:schemeClr val="tx1"/>
                </a:solidFill>
              </a:rPr>
              <a:pPr eaLnBrk="1" hangingPunct="1"/>
              <a:t>6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2055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78C3D6-77A3-40B4-9E08-572FED684E1D}" type="slidenum">
              <a:rPr lang="en-US" sz="1200"/>
              <a:pPr algn="r"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864827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u="sng" dirty="0" smtClean="0">
              <a:ea typeface="ＭＳ Ｐゴシック" pitchFamily="34" charset="-128"/>
            </a:endParaRP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29B82E-1136-46CF-8365-4E05EF7671DA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82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35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6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29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558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6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67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37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520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078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3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4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3322B-98D5-4F1D-B185-6C4D54DF63F7}" type="datetimeFigureOut">
              <a:rPr lang="en-US" smtClean="0"/>
              <a:t>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A8FCC-73D2-412C-91C5-10FFB78B1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57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emf"/><Relationship Id="rId3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2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0.w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3" Type="http://schemas.openxmlformats.org/officeDocument/2006/relationships/image" Target="../media/image36.gi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gi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GIF"/><Relationship Id="rId3" Type="http://schemas.openxmlformats.org/officeDocument/2006/relationships/image" Target="../media/image45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Relationship Id="rId3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2pp17E4E-O8" TargetMode="External"/><Relationship Id="rId3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Common Tools in Cellular and Molecular Biology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69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you looking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Levels of:</a:t>
            </a:r>
          </a:p>
          <a:p>
            <a:pPr lvl="1"/>
            <a:r>
              <a:rPr lang="en-US" dirty="0" smtClean="0"/>
              <a:t>DNA</a:t>
            </a:r>
          </a:p>
          <a:p>
            <a:pPr lvl="1"/>
            <a:r>
              <a:rPr lang="en-US" dirty="0" smtClean="0"/>
              <a:t>RNA</a:t>
            </a:r>
          </a:p>
          <a:p>
            <a:pPr lvl="1"/>
            <a:r>
              <a:rPr lang="en-US" dirty="0" smtClean="0"/>
              <a:t>Protein</a:t>
            </a:r>
          </a:p>
          <a:p>
            <a:r>
              <a:rPr lang="en-US" dirty="0" smtClean="0"/>
              <a:t>How to alter:</a:t>
            </a:r>
          </a:p>
          <a:p>
            <a:pPr lvl="1"/>
            <a:r>
              <a:rPr lang="en-US" dirty="0" smtClean="0"/>
              <a:t>Molecular Pathways</a:t>
            </a:r>
          </a:p>
          <a:p>
            <a:pPr lvl="1"/>
            <a:r>
              <a:rPr lang="en-US" dirty="0" smtClean="0"/>
              <a:t>Genes</a:t>
            </a:r>
          </a:p>
          <a:p>
            <a:pPr lvl="1"/>
            <a:r>
              <a:rPr lang="en-US" dirty="0" smtClean="0"/>
              <a:t>Gene expression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How to visualize:</a:t>
            </a:r>
          </a:p>
          <a:p>
            <a:pPr lvl="1"/>
            <a:r>
              <a:rPr lang="en-US" dirty="0" smtClean="0"/>
              <a:t>Cells</a:t>
            </a:r>
          </a:p>
          <a:p>
            <a:pPr lvl="1"/>
            <a:r>
              <a:rPr lang="en-US" dirty="0" smtClean="0"/>
              <a:t>Cellular components</a:t>
            </a:r>
          </a:p>
          <a:p>
            <a:pPr lvl="1"/>
            <a:r>
              <a:rPr lang="en-US" dirty="0" smtClean="0"/>
              <a:t>Genome</a:t>
            </a:r>
          </a:p>
          <a:p>
            <a:pPr lvl="1"/>
            <a:r>
              <a:rPr lang="en-US" dirty="0" smtClean="0"/>
              <a:t>Transcriptome</a:t>
            </a:r>
          </a:p>
        </p:txBody>
      </p:sp>
    </p:spTree>
    <p:extLst>
      <p:ext uri="{BB962C8B-B14F-4D97-AF65-F5344CB8AC3E}">
        <p14:creationId xmlns:p14="http://schemas.microsoft.com/office/powerpoint/2010/main" val="3341404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3076692"/>
              </p:ext>
            </p:extLst>
          </p:nvPr>
        </p:nvGraphicFramePr>
        <p:xfrm>
          <a:off x="838200" y="1825625"/>
          <a:ext cx="10515600" cy="395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250944053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354103989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412794355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1526838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Southern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Northern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Western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221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Molecule Detected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mRNA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Protein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016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Gel</a:t>
                      </a:r>
                      <a:r>
                        <a:rPr lang="en-US" baseline="0" dirty="0" smtClean="0"/>
                        <a:t> Electrophoresis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Agarose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Formaldehyde Agarose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Polyacrylamide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753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Gel Pretreatment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Depurination</a:t>
                      </a:r>
                      <a:r>
                        <a:rPr lang="en-US" dirty="0" smtClean="0"/>
                        <a:t>, denaturation, and neutralization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7414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Blotting Method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Capillary Transfer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Capillary Transfer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Electric</a:t>
                      </a:r>
                      <a:r>
                        <a:rPr lang="en-US" baseline="0" dirty="0" smtClean="0"/>
                        <a:t> Transfer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971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Probes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DNA Radioactive or nonradioactive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cDNA, </a:t>
                      </a:r>
                      <a:r>
                        <a:rPr lang="en-US" dirty="0" err="1" smtClean="0"/>
                        <a:t>cRNA</a:t>
                      </a:r>
                      <a:r>
                        <a:rPr lang="en-US" dirty="0" smtClean="0"/>
                        <a:t> Radioactive or</a:t>
                      </a:r>
                      <a:r>
                        <a:rPr lang="en-US" baseline="0" dirty="0" smtClean="0"/>
                        <a:t> nonradioactive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Primary Antibody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6768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Detection System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Autoradiography</a:t>
                      </a:r>
                    </a:p>
                    <a:p>
                      <a:r>
                        <a:rPr lang="en-US" dirty="0" err="1" smtClean="0"/>
                        <a:t>Chemiluminescent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Colorimetric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Autoradiography</a:t>
                      </a:r>
                    </a:p>
                    <a:p>
                      <a:r>
                        <a:rPr lang="en-US" dirty="0" err="1" smtClean="0"/>
                        <a:t>Chemiluminescent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Colorimetric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Chemiluminescent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Colorimetric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9049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58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8514" y="365125"/>
            <a:ext cx="8328837" cy="608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26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Signal Pathways: Membrane Receptors </a:t>
            </a:r>
          </a:p>
        </p:txBody>
      </p:sp>
      <p:pic>
        <p:nvPicPr>
          <p:cNvPr id="38921" name="Picture 9" descr="Sil5_0605Figure-jLE                                            000CC89AG5_02                          C37B5585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4189"/>
            <a:ext cx="6858000" cy="492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7158038" y="5616576"/>
            <a:ext cx="0" cy="214313"/>
          </a:xfrm>
          <a:prstGeom prst="line">
            <a:avLst/>
          </a:prstGeom>
          <a:noFill/>
          <a:ln w="9525">
            <a:solidFill>
              <a:srgbClr val="2725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3932238" y="4476750"/>
            <a:ext cx="0" cy="190500"/>
          </a:xfrm>
          <a:prstGeom prst="line">
            <a:avLst/>
          </a:prstGeom>
          <a:noFill/>
          <a:ln w="9525">
            <a:solidFill>
              <a:srgbClr val="2725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 flipH="1">
            <a:off x="8540750" y="4468813"/>
            <a:ext cx="63500" cy="95250"/>
          </a:xfrm>
          <a:prstGeom prst="line">
            <a:avLst/>
          </a:prstGeom>
          <a:noFill/>
          <a:ln w="9525">
            <a:solidFill>
              <a:srgbClr val="2725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 flipH="1">
            <a:off x="5248276" y="4481513"/>
            <a:ext cx="244475" cy="222250"/>
          </a:xfrm>
          <a:prstGeom prst="line">
            <a:avLst/>
          </a:prstGeom>
          <a:noFill/>
          <a:ln w="9525">
            <a:solidFill>
              <a:srgbClr val="2725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5127625" y="5638801"/>
            <a:ext cx="1588" cy="195263"/>
          </a:xfrm>
          <a:prstGeom prst="line">
            <a:avLst/>
          </a:prstGeom>
          <a:noFill/>
          <a:ln w="9525">
            <a:solidFill>
              <a:srgbClr val="2725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7" name="Freeform 15"/>
          <p:cNvSpPr>
            <a:spLocks/>
          </p:cNvSpPr>
          <p:nvPr/>
        </p:nvSpPr>
        <p:spPr bwMode="auto">
          <a:xfrm>
            <a:off x="8078788" y="5707064"/>
            <a:ext cx="139700" cy="1587"/>
          </a:xfrm>
          <a:custGeom>
            <a:avLst/>
            <a:gdLst>
              <a:gd name="T0" fmla="*/ 0 w 106"/>
              <a:gd name="T1" fmla="*/ 106 w 106"/>
              <a:gd name="T2" fmla="*/ 0 w 106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106">
                <a:moveTo>
                  <a:pt x="0" y="0"/>
                </a:moveTo>
                <a:lnTo>
                  <a:pt x="106" y="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solidFill>
              <a:srgbClr val="27252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6789739" y="4481514"/>
            <a:ext cx="1587" cy="300037"/>
          </a:xfrm>
          <a:prstGeom prst="line">
            <a:avLst/>
          </a:prstGeom>
          <a:noFill/>
          <a:ln w="9525">
            <a:solidFill>
              <a:srgbClr val="2725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 flipV="1">
            <a:off x="8297864" y="5894388"/>
            <a:ext cx="1587" cy="127000"/>
          </a:xfrm>
          <a:prstGeom prst="line">
            <a:avLst/>
          </a:prstGeom>
          <a:noFill/>
          <a:ln w="9525">
            <a:solidFill>
              <a:srgbClr val="27252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30" name="Rectangle 18"/>
          <p:cNvSpPr>
            <a:spLocks noChangeArrowheads="1"/>
          </p:cNvSpPr>
          <p:nvPr/>
        </p:nvSpPr>
        <p:spPr bwMode="auto">
          <a:xfrm>
            <a:off x="7576168" y="5029201"/>
            <a:ext cx="5289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Cell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membrane</a:t>
            </a:r>
            <a:endParaRPr lang="en-US" sz="900" b="1"/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8928100" y="3814764"/>
            <a:ext cx="16831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 i="1">
                <a:solidFill>
                  <a:srgbClr val="272525"/>
                </a:solidFill>
              </a:rPr>
              <a:t>ECF</a:t>
            </a:r>
            <a:endParaRPr lang="en-US" sz="900" i="1"/>
          </a:p>
        </p:txBody>
      </p:sp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8953500" y="5969001"/>
            <a:ext cx="142668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 i="1">
                <a:solidFill>
                  <a:srgbClr val="272525"/>
                </a:solidFill>
              </a:rPr>
              <a:t>ICF</a:t>
            </a:r>
            <a:endParaRPr lang="en-US" sz="900" i="1"/>
          </a:p>
        </p:txBody>
      </p:sp>
      <p:sp>
        <p:nvSpPr>
          <p:cNvPr id="38933" name="Rectangle 21"/>
          <p:cNvSpPr>
            <a:spLocks noChangeArrowheads="1"/>
          </p:cNvSpPr>
          <p:nvPr/>
        </p:nvSpPr>
        <p:spPr bwMode="auto">
          <a:xfrm>
            <a:off x="6953251" y="5842001"/>
            <a:ext cx="45525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G protein</a:t>
            </a:r>
            <a:endParaRPr lang="en-US" sz="900" b="1"/>
          </a:p>
        </p:txBody>
      </p:sp>
      <p:sp>
        <p:nvSpPr>
          <p:cNvPr id="38934" name="Rectangle 22"/>
          <p:cNvSpPr>
            <a:spLocks noChangeArrowheads="1"/>
          </p:cNvSpPr>
          <p:nvPr/>
        </p:nvSpPr>
        <p:spPr bwMode="auto">
          <a:xfrm>
            <a:off x="6580189" y="4338639"/>
            <a:ext cx="43601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Receptor</a:t>
            </a:r>
            <a:endParaRPr lang="en-US" sz="900" b="1"/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3721100" y="4335464"/>
            <a:ext cx="39273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 dirty="0">
                <a:solidFill>
                  <a:srgbClr val="272525"/>
                </a:solidFill>
              </a:rPr>
              <a:t>Channel</a:t>
            </a:r>
            <a:endParaRPr lang="en-US" sz="900" b="1" dirty="0"/>
          </a:p>
        </p:txBody>
      </p:sp>
      <p:sp>
        <p:nvSpPr>
          <p:cNvPr id="38936" name="Rectangle 24"/>
          <p:cNvSpPr>
            <a:spLocks noChangeArrowheads="1"/>
          </p:cNvSpPr>
          <p:nvPr/>
        </p:nvSpPr>
        <p:spPr bwMode="auto">
          <a:xfrm>
            <a:off x="5867661" y="3576638"/>
            <a:ext cx="60272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US" sz="900" b="1">
                <a:solidFill>
                  <a:srgbClr val="272525"/>
                </a:solidFill>
              </a:rPr>
              <a:t>Extracellular</a:t>
            </a:r>
          </a:p>
          <a:p>
            <a:pPr algn="ctr" eaLnBrk="0" hangingPunct="0"/>
            <a:r>
              <a:rPr lang="en-US" sz="900" b="1">
                <a:solidFill>
                  <a:srgbClr val="272525"/>
                </a:solidFill>
              </a:rPr>
              <a:t>signal</a:t>
            </a:r>
          </a:p>
          <a:p>
            <a:pPr algn="ctr" eaLnBrk="0" hangingPunct="0"/>
            <a:r>
              <a:rPr lang="en-US" sz="900" b="1">
                <a:solidFill>
                  <a:srgbClr val="272525"/>
                </a:solidFill>
              </a:rPr>
              <a:t>molecules</a:t>
            </a:r>
            <a:endParaRPr lang="en-US" sz="900" b="1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8575676" y="4318001"/>
            <a:ext cx="37830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Integrin</a:t>
            </a:r>
            <a:endParaRPr lang="en-US" sz="900" b="1"/>
          </a:p>
        </p:txBody>
      </p:sp>
      <p:sp>
        <p:nvSpPr>
          <p:cNvPr id="38938" name="Rectangle 26"/>
          <p:cNvSpPr>
            <a:spLocks noChangeArrowheads="1"/>
          </p:cNvSpPr>
          <p:nvPr/>
        </p:nvSpPr>
        <p:spPr bwMode="auto">
          <a:xfrm>
            <a:off x="5318126" y="4337051"/>
            <a:ext cx="43601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Receptor</a:t>
            </a:r>
            <a:endParaRPr lang="en-US" sz="900" b="1"/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4919664" y="5845176"/>
            <a:ext cx="37189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Enzyme</a:t>
            </a:r>
            <a:endParaRPr lang="en-US" sz="900" b="1"/>
          </a:p>
        </p:txBody>
      </p:sp>
      <p:sp>
        <p:nvSpPr>
          <p:cNvPr id="38940" name="Rectangle 28"/>
          <p:cNvSpPr>
            <a:spLocks noChangeArrowheads="1"/>
          </p:cNvSpPr>
          <p:nvPr/>
        </p:nvSpPr>
        <p:spPr bwMode="auto">
          <a:xfrm>
            <a:off x="7697655" y="5637214"/>
            <a:ext cx="35586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Anchor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protein</a:t>
            </a:r>
            <a:endParaRPr lang="en-US" sz="900" b="1"/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8020051" y="6040439"/>
            <a:ext cx="62998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272525"/>
                </a:solidFill>
              </a:rPr>
              <a:t>Cytoskeleton</a:t>
            </a:r>
            <a:endParaRPr lang="en-US" sz="900" b="1"/>
          </a:p>
        </p:txBody>
      </p:sp>
      <p:sp>
        <p:nvSpPr>
          <p:cNvPr id="38942" name="Rectangle 30"/>
          <p:cNvSpPr>
            <a:spLocks noChangeArrowheads="1"/>
          </p:cNvSpPr>
          <p:nvPr/>
        </p:nvSpPr>
        <p:spPr bwMode="auto">
          <a:xfrm>
            <a:off x="3607000" y="6251576"/>
            <a:ext cx="6155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900">
                <a:solidFill>
                  <a:srgbClr val="000000"/>
                </a:solidFill>
                <a:latin typeface="Arial Black" charset="0"/>
              </a:rPr>
              <a:t>Receptor-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900">
                <a:solidFill>
                  <a:srgbClr val="000000"/>
                </a:solidFill>
                <a:latin typeface="Arial Black" charset="0"/>
              </a:rPr>
              <a:t>channel</a:t>
            </a:r>
            <a:endParaRPr lang="en-US" sz="900" i="1"/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4586288" y="6251576"/>
            <a:ext cx="1096454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>
                <a:solidFill>
                  <a:srgbClr val="000000"/>
                </a:solidFill>
                <a:latin typeface="Arial Black" charset="0"/>
              </a:rPr>
              <a:t>Receptor-enzyme</a:t>
            </a:r>
            <a:endParaRPr lang="en-US" sz="900" i="1"/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7848600" y="6251576"/>
            <a:ext cx="1070806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>
                <a:solidFill>
                  <a:srgbClr val="000000"/>
                </a:solidFill>
                <a:latin typeface="Arial Black" charset="0"/>
              </a:rPr>
              <a:t>Integrin receptor</a:t>
            </a:r>
            <a:endParaRPr lang="en-US" sz="900" i="1"/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5932489" y="6251576"/>
            <a:ext cx="1699183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>
                <a:solidFill>
                  <a:srgbClr val="000000"/>
                </a:solidFill>
                <a:latin typeface="Arial Black" charset="0"/>
              </a:rPr>
              <a:t>G protein-coupled receptor</a:t>
            </a:r>
            <a:endParaRPr lang="en-US" sz="900" i="1"/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3546475" y="2386014"/>
            <a:ext cx="4408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000000"/>
                </a:solidFill>
              </a:rPr>
              <a:t>Signal </a:t>
            </a:r>
          </a:p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000000"/>
                </a:solidFill>
              </a:rPr>
              <a:t>molecule</a:t>
            </a:r>
            <a:endParaRPr lang="en-US" sz="900" b="1"/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3546476" y="2838451"/>
            <a:ext cx="436017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000000"/>
                </a:solidFill>
              </a:rPr>
              <a:t>Receptor</a:t>
            </a:r>
            <a:endParaRPr lang="en-US" sz="900" b="1"/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3546476" y="3063875"/>
            <a:ext cx="58669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000000"/>
                </a:solidFill>
              </a:rPr>
              <a:t>Intracellular</a:t>
            </a:r>
          </a:p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000000"/>
                </a:solidFill>
              </a:rPr>
              <a:t>signal </a:t>
            </a:r>
          </a:p>
          <a:p>
            <a:pPr eaLnBrk="0" hangingPunct="0">
              <a:lnSpc>
                <a:spcPct val="100000"/>
              </a:lnSpc>
            </a:pPr>
            <a:r>
              <a:rPr lang="en-US" sz="900" b="1">
                <a:solidFill>
                  <a:srgbClr val="000000"/>
                </a:solidFill>
              </a:rPr>
              <a:t>molecules</a:t>
            </a:r>
            <a:endParaRPr lang="en-US" sz="900" b="1"/>
          </a:p>
        </p:txBody>
      </p:sp>
    </p:spTree>
    <p:extLst>
      <p:ext uri="{BB962C8B-B14F-4D97-AF65-F5344CB8AC3E}">
        <p14:creationId xmlns:p14="http://schemas.microsoft.com/office/powerpoint/2010/main" val="3659552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Signal </a:t>
            </a:r>
            <a:r>
              <a:rPr lang="en-US" dirty="0"/>
              <a:t>Amplification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986756" y="1458119"/>
            <a:ext cx="8229600" cy="4525963"/>
          </a:xfrm>
        </p:spPr>
        <p:txBody>
          <a:bodyPr>
            <a:normAutofit/>
          </a:bodyPr>
          <a:lstStyle/>
          <a:p>
            <a:r>
              <a:rPr lang="en-US" b="1" dirty="0"/>
              <a:t>Transducers</a:t>
            </a:r>
            <a:r>
              <a:rPr lang="en-US" dirty="0"/>
              <a:t> convert extracellular signals into intracellular messages </a:t>
            </a:r>
            <a:r>
              <a:rPr lang="en-US" dirty="0">
                <a:sym typeface="Wingdings" charset="2"/>
              </a:rPr>
              <a:t>which create a response</a:t>
            </a:r>
            <a:endParaRPr lang="en-US" dirty="0"/>
          </a:p>
        </p:txBody>
      </p:sp>
      <p:pic>
        <p:nvPicPr>
          <p:cNvPr id="43017" name="Picture 9" descr="Sil5_0607Figure-jLE                                            000CC89AG5_02                          C37B5585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2725738"/>
            <a:ext cx="5497513" cy="391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8" name="Freeform 10"/>
          <p:cNvSpPr>
            <a:spLocks/>
          </p:cNvSpPr>
          <p:nvPr/>
        </p:nvSpPr>
        <p:spPr bwMode="auto">
          <a:xfrm>
            <a:off x="7310438" y="3721100"/>
            <a:ext cx="139700" cy="1239838"/>
          </a:xfrm>
          <a:custGeom>
            <a:avLst/>
            <a:gdLst>
              <a:gd name="T0" fmla="*/ 0 w 132"/>
              <a:gd name="T1" fmla="*/ 1171 h 1171"/>
              <a:gd name="T2" fmla="*/ 132 w 132"/>
              <a:gd name="T3" fmla="*/ 1171 h 1171"/>
              <a:gd name="T4" fmla="*/ 132 w 132"/>
              <a:gd name="T5" fmla="*/ 552 h 1171"/>
              <a:gd name="T6" fmla="*/ 132 w 132"/>
              <a:gd name="T7" fmla="*/ 0 h 1171"/>
              <a:gd name="T8" fmla="*/ 0 w 132"/>
              <a:gd name="T9" fmla="*/ 0 h 1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2" h="1171">
                <a:moveTo>
                  <a:pt x="0" y="1171"/>
                </a:moveTo>
                <a:lnTo>
                  <a:pt x="132" y="1171"/>
                </a:lnTo>
                <a:lnTo>
                  <a:pt x="132" y="552"/>
                </a:lnTo>
                <a:lnTo>
                  <a:pt x="132" y="0"/>
                </a:lnTo>
                <a:lnTo>
                  <a:pt x="0" y="0"/>
                </a:lnTo>
              </a:path>
            </a:pathLst>
          </a:custGeom>
          <a:noFill/>
          <a:ln w="15875">
            <a:solidFill>
              <a:srgbClr val="27252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Freeform 11"/>
          <p:cNvSpPr>
            <a:spLocks/>
          </p:cNvSpPr>
          <p:nvPr/>
        </p:nvSpPr>
        <p:spPr bwMode="auto">
          <a:xfrm>
            <a:off x="7450139" y="3484563"/>
            <a:ext cx="225425" cy="920750"/>
          </a:xfrm>
          <a:custGeom>
            <a:avLst/>
            <a:gdLst>
              <a:gd name="T0" fmla="*/ 214 w 214"/>
              <a:gd name="T1" fmla="*/ 0 h 870"/>
              <a:gd name="T2" fmla="*/ 214 w 214"/>
              <a:gd name="T3" fmla="*/ 870 h 870"/>
              <a:gd name="T4" fmla="*/ 0 w 214"/>
              <a:gd name="T5" fmla="*/ 870 h 8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" h="870">
                <a:moveTo>
                  <a:pt x="214" y="0"/>
                </a:moveTo>
                <a:lnTo>
                  <a:pt x="214" y="870"/>
                </a:lnTo>
                <a:lnTo>
                  <a:pt x="0" y="870"/>
                </a:lnTo>
              </a:path>
            </a:pathLst>
          </a:custGeom>
          <a:noFill/>
          <a:ln w="15875">
            <a:solidFill>
              <a:srgbClr val="27252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5153665" y="3492500"/>
            <a:ext cx="8067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1200" b="1" i="1">
                <a:solidFill>
                  <a:srgbClr val="272525"/>
                </a:solidFill>
              </a:rPr>
              <a:t>Extracellular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200" b="1" i="1">
                <a:solidFill>
                  <a:srgbClr val="272525"/>
                </a:solidFill>
              </a:rPr>
              <a:t>fluid</a:t>
            </a:r>
            <a:endParaRPr lang="en-US" sz="1200" i="1"/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5167972" y="4984750"/>
            <a:ext cx="7829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1200" b="1" i="1">
                <a:solidFill>
                  <a:srgbClr val="272525"/>
                </a:solidFill>
              </a:rPr>
              <a:t>Intracellular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200" b="1" i="1">
                <a:solidFill>
                  <a:srgbClr val="272525"/>
                </a:solidFill>
              </a:rPr>
              <a:t>fluid</a:t>
            </a:r>
            <a:endParaRPr lang="en-US" sz="1200" i="1"/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5214043" y="4229100"/>
            <a:ext cx="69711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1200" b="1">
                <a:solidFill>
                  <a:srgbClr val="272525"/>
                </a:solidFill>
              </a:rPr>
              <a:t>Cell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200" b="1">
                <a:solidFill>
                  <a:srgbClr val="272525"/>
                </a:solidFill>
              </a:rPr>
              <a:t>membrane</a:t>
            </a:r>
            <a:endParaRPr lang="en-US" sz="1200" b="1"/>
          </a:p>
        </p:txBody>
      </p:sp>
      <p:sp>
        <p:nvSpPr>
          <p:cNvPr id="43023" name="Rectangle 15"/>
          <p:cNvSpPr>
            <a:spLocks noChangeArrowheads="1"/>
          </p:cNvSpPr>
          <p:nvPr/>
        </p:nvSpPr>
        <p:spPr bwMode="auto">
          <a:xfrm>
            <a:off x="6767076" y="2882900"/>
            <a:ext cx="162012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>
              <a:lnSpc>
                <a:spcPct val="100000"/>
              </a:lnSpc>
            </a:pPr>
            <a:r>
              <a:rPr lang="en-US" sz="1200" b="1">
                <a:solidFill>
                  <a:srgbClr val="272525"/>
                </a:solidFill>
              </a:rPr>
              <a:t>Receptor-ligand complex 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200" b="1">
                <a:solidFill>
                  <a:srgbClr val="272525"/>
                </a:solidFill>
              </a:rPr>
              <a:t>activates an </a:t>
            </a:r>
          </a:p>
          <a:p>
            <a:pPr algn="ctr" eaLnBrk="0" hangingPunct="0">
              <a:lnSpc>
                <a:spcPct val="100000"/>
              </a:lnSpc>
            </a:pPr>
            <a:r>
              <a:rPr lang="en-US" sz="1200" b="1">
                <a:solidFill>
                  <a:srgbClr val="272525"/>
                </a:solidFill>
              </a:rPr>
              <a:t>amplifier enzyme (AE).</a:t>
            </a:r>
            <a:endParaRPr lang="en-US" sz="1200" b="1"/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>
            <a:off x="3876676" y="3340101"/>
            <a:ext cx="4873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Signal </a:t>
            </a:r>
          </a:p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molecule</a:t>
            </a:r>
            <a:endParaRPr lang="en-US" sz="1000" b="1"/>
          </a:p>
        </p:txBody>
      </p:sp>
      <p:sp>
        <p:nvSpPr>
          <p:cNvPr id="43025" name="Rectangle 17"/>
          <p:cNvSpPr>
            <a:spLocks noChangeArrowheads="1"/>
          </p:cNvSpPr>
          <p:nvPr/>
        </p:nvSpPr>
        <p:spPr bwMode="auto">
          <a:xfrm>
            <a:off x="3876676" y="3811588"/>
            <a:ext cx="48090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Receptor</a:t>
            </a:r>
            <a:endParaRPr lang="en-US" sz="1000" b="1"/>
          </a:p>
        </p:txBody>
      </p:sp>
      <p:sp>
        <p:nvSpPr>
          <p:cNvPr id="43026" name="Rectangle 18"/>
          <p:cNvSpPr>
            <a:spLocks noChangeArrowheads="1"/>
          </p:cNvSpPr>
          <p:nvPr/>
        </p:nvSpPr>
        <p:spPr bwMode="auto">
          <a:xfrm>
            <a:off x="3876676" y="4033839"/>
            <a:ext cx="644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Intracellular</a:t>
            </a:r>
          </a:p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signal </a:t>
            </a:r>
          </a:p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molecules</a:t>
            </a:r>
            <a:endParaRPr lang="en-US" sz="1000" b="1"/>
          </a:p>
        </p:txBody>
      </p:sp>
      <p:sp>
        <p:nvSpPr>
          <p:cNvPr id="43027" name="Rectangle 19"/>
          <p:cNvSpPr>
            <a:spLocks noChangeArrowheads="1"/>
          </p:cNvSpPr>
          <p:nvPr/>
        </p:nvSpPr>
        <p:spPr bwMode="auto">
          <a:xfrm>
            <a:off x="3876675" y="4479926"/>
            <a:ext cx="4440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Target </a:t>
            </a:r>
          </a:p>
          <a:p>
            <a:pPr eaLnBrk="0" hangingPunct="0">
              <a:lnSpc>
                <a:spcPct val="100000"/>
              </a:lnSpc>
            </a:pPr>
            <a:r>
              <a:rPr lang="en-US" sz="1000" b="1">
                <a:solidFill>
                  <a:srgbClr val="000000"/>
                </a:solidFill>
              </a:rPr>
              <a:t>proteins</a:t>
            </a:r>
            <a:endParaRPr lang="en-US" sz="1000" b="1"/>
          </a:p>
        </p:txBody>
      </p:sp>
    </p:spTree>
    <p:extLst>
      <p:ext uri="{BB962C8B-B14F-4D97-AF65-F5344CB8AC3E}">
        <p14:creationId xmlns:p14="http://schemas.microsoft.com/office/powerpoint/2010/main" val="4221243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6"/>
          <p:cNvSpPr txBox="1">
            <a:spLocks noChangeArrowheads="1"/>
          </p:cNvSpPr>
          <p:nvPr/>
        </p:nvSpPr>
        <p:spPr bwMode="auto">
          <a:xfrm>
            <a:off x="1752600" y="228601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Figure 2</a:t>
            </a:r>
          </a:p>
        </p:txBody>
      </p:sp>
      <p:sp>
        <p:nvSpPr>
          <p:cNvPr id="17410" name="TextBox 3"/>
          <p:cNvSpPr txBox="1">
            <a:spLocks noChangeArrowheads="1"/>
          </p:cNvSpPr>
          <p:nvPr/>
        </p:nvSpPr>
        <p:spPr bwMode="auto">
          <a:xfrm>
            <a:off x="1823710" y="595313"/>
            <a:ext cx="565533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6400" dirty="0"/>
              <a:t>Phosphorylation</a:t>
            </a:r>
          </a:p>
        </p:txBody>
      </p:sp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1823710" y="2689303"/>
            <a:ext cx="5029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dirty="0"/>
              <a:t>Phosphorylation frequently changes protein</a:t>
            </a:r>
            <a:r>
              <a:rPr lang="en-US" altLang="en-US" dirty="0"/>
              <a:t>’</a:t>
            </a:r>
            <a:r>
              <a:rPr lang="en-US" dirty="0"/>
              <a:t>s conformation </a:t>
            </a:r>
          </a:p>
          <a:p>
            <a:r>
              <a:rPr lang="en-US" dirty="0"/>
              <a:t>and surface charge.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r>
              <a:rPr lang="en-US" dirty="0"/>
              <a:t>Phosphate groups (PO</a:t>
            </a:r>
            <a:r>
              <a:rPr lang="en-US" baseline="-25000" dirty="0"/>
              <a:t>4</a:t>
            </a:r>
            <a:r>
              <a:rPr lang="en-US" baseline="30000" dirty="0"/>
              <a:t>3-</a:t>
            </a:r>
            <a:r>
              <a:rPr lang="en-US" dirty="0"/>
              <a:t>) </a:t>
            </a:r>
          </a:p>
          <a:p>
            <a:r>
              <a:rPr lang="en-US" dirty="0"/>
              <a:t>affect electrostatic attraction </a:t>
            </a:r>
          </a:p>
          <a:p>
            <a:r>
              <a:rPr lang="en-US" dirty="0"/>
              <a:t>and repulsion within protein, changing its shape.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1741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7614" y="0"/>
            <a:ext cx="3100387" cy="676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7579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6"/>
          <p:cNvSpPr txBox="1">
            <a:spLocks noChangeArrowheads="1"/>
          </p:cNvSpPr>
          <p:nvPr/>
        </p:nvSpPr>
        <p:spPr bwMode="auto">
          <a:xfrm>
            <a:off x="1524000" y="1"/>
            <a:ext cx="2362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Figure 10</a:t>
            </a:r>
          </a:p>
        </p:txBody>
      </p:sp>
      <p:sp>
        <p:nvSpPr>
          <p:cNvPr id="56322" name="TextBox 3"/>
          <p:cNvSpPr txBox="1">
            <a:spLocks noChangeArrowheads="1"/>
          </p:cNvSpPr>
          <p:nvPr/>
        </p:nvSpPr>
        <p:spPr bwMode="auto">
          <a:xfrm>
            <a:off x="2862939" y="152400"/>
            <a:ext cx="64391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6400" dirty="0"/>
              <a:t>Signaling networks</a:t>
            </a:r>
          </a:p>
        </p:txBody>
      </p:sp>
      <p:pic>
        <p:nvPicPr>
          <p:cNvPr id="56323" name="Picture 5" descr="\\NPG-BO-FS1\NatureEd\Nature Education\_ProductionAssets\_PrinciplesOfBiology\ModuleContents\22-SignalTransduction\LectureNotes\SignalTransduction-FigJPGsMediaFiles\Figure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27326" y="1295401"/>
            <a:ext cx="67976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0755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978534"/>
              </p:ext>
            </p:extLst>
          </p:nvPr>
        </p:nvGraphicFramePr>
        <p:xfrm>
          <a:off x="2499546" y="1496292"/>
          <a:ext cx="7254777" cy="4163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r:id="rId3" imgW="4825080" imgH="2768040" progId="">
                  <p:embed/>
                </p:oleObj>
              </mc:Choice>
              <mc:Fallback>
                <p:oleObj r:id="rId3" imgW="4825080" imgH="27680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99546" y="1496292"/>
                        <a:ext cx="7254777" cy="4163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9649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Visualizing Cells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Light Microscopy</a:t>
            </a:r>
          </a:p>
          <a:p>
            <a:r>
              <a:rPr lang="en-US" dirty="0" smtClean="0"/>
              <a:t>Electron Microscopy</a:t>
            </a:r>
          </a:p>
          <a:p>
            <a:r>
              <a:rPr lang="en-US" dirty="0" smtClean="0"/>
              <a:t>Fluorescence</a:t>
            </a:r>
          </a:p>
          <a:p>
            <a:r>
              <a:rPr lang="en-US" dirty="0" err="1" smtClean="0"/>
              <a:t>Immunolabeling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168501"/>
            <a:ext cx="5181600" cy="366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87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Light </a:t>
            </a:r>
            <a:r>
              <a:rPr lang="en-US" dirty="0" err="1" smtClean="0"/>
              <a:t>Microcspy</a:t>
            </a:r>
            <a:r>
              <a:rPr lang="en-US" dirty="0" smtClean="0"/>
              <a:t> vs Electron Microscopy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6062" y="2422746"/>
            <a:ext cx="5181600" cy="315709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05906" y="2422747"/>
            <a:ext cx="6314188" cy="315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263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Fluorescence Microscopy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24000" y="2167731"/>
            <a:ext cx="3810000" cy="366712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99069" y="648393"/>
            <a:ext cx="4058860" cy="568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30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Immunostaining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8676"/>
            <a:ext cx="10290525" cy="432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40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Immunostaining Light vs Fluorescence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5460" y="1346662"/>
            <a:ext cx="5266378" cy="5225147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1346901"/>
            <a:ext cx="3192087" cy="5426550"/>
          </a:xfrm>
        </p:spPr>
      </p:pic>
    </p:spTree>
    <p:extLst>
      <p:ext uri="{BB962C8B-B14F-4D97-AF65-F5344CB8AC3E}">
        <p14:creationId xmlns:p14="http://schemas.microsoft.com/office/powerpoint/2010/main" val="343260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Epifluorescence vs Confocal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63040" y="1403559"/>
            <a:ext cx="3906982" cy="5228844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292" y="1403559"/>
            <a:ext cx="5559928" cy="5228844"/>
          </a:xfrm>
        </p:spPr>
      </p:pic>
    </p:spTree>
    <p:extLst>
      <p:ext uri="{BB962C8B-B14F-4D97-AF65-F5344CB8AC3E}">
        <p14:creationId xmlns:p14="http://schemas.microsoft.com/office/powerpoint/2010/main" val="10372554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Looking at the Genome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Full length sequencing</a:t>
            </a:r>
          </a:p>
          <a:p>
            <a:r>
              <a:rPr lang="en-US" dirty="0" smtClean="0"/>
              <a:t>Sequencing transcribed genes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801" y="1379914"/>
            <a:ext cx="5686294" cy="506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263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RNA-</a:t>
            </a:r>
            <a:r>
              <a:rPr lang="en-US" dirty="0" err="1" smtClean="0"/>
              <a:t>Seq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5197" y="2829662"/>
            <a:ext cx="5800610" cy="3404883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79885" y="166255"/>
            <a:ext cx="5488014" cy="656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007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016" y="365125"/>
            <a:ext cx="3535968" cy="2544330"/>
          </a:xfrm>
        </p:spPr>
        <p:txBody>
          <a:bodyPr/>
          <a:lstStyle/>
          <a:p>
            <a:r>
              <a:rPr lang="en-US" dirty="0" smtClean="0"/>
              <a:t>The Transcriptome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7983" y="592435"/>
            <a:ext cx="7285817" cy="581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143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Common Tools to Study Developmental Biology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7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 question are you trying to answer?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are cells born or is their proliferation affected?</a:t>
            </a:r>
          </a:p>
          <a:p>
            <a:pPr lvl="1"/>
            <a:r>
              <a:rPr lang="en-US" dirty="0" err="1" smtClean="0"/>
              <a:t>Birthdating</a:t>
            </a:r>
            <a:r>
              <a:rPr lang="en-US" dirty="0" smtClean="0"/>
              <a:t>, immunostaining for cell cycle markers, flow cytometry</a:t>
            </a:r>
          </a:p>
          <a:p>
            <a:r>
              <a:rPr lang="en-US" dirty="0" smtClean="0"/>
              <a:t>What happens to the cell lineage?</a:t>
            </a:r>
          </a:p>
          <a:p>
            <a:pPr lvl="1"/>
            <a:r>
              <a:rPr lang="en-US" dirty="0" smtClean="0"/>
              <a:t>Labeling cell lines via transfection</a:t>
            </a:r>
          </a:p>
          <a:p>
            <a:r>
              <a:rPr lang="en-US" dirty="0" smtClean="0"/>
              <a:t>How does this gene do something?</a:t>
            </a:r>
          </a:p>
          <a:p>
            <a:pPr lvl="1"/>
            <a:r>
              <a:rPr lang="en-US" dirty="0" smtClean="0"/>
              <a:t>Gene hacking, transgenic animals, RNAi</a:t>
            </a:r>
          </a:p>
          <a:p>
            <a:r>
              <a:rPr lang="en-US" dirty="0" smtClean="0"/>
              <a:t>What is the role of the environment on these cells?</a:t>
            </a:r>
          </a:p>
          <a:p>
            <a:pPr lvl="1"/>
            <a:r>
              <a:rPr lang="en-US" dirty="0" smtClean="0"/>
              <a:t>Transplantation studies, Xenotransplantation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0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Birthdating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BrdU</a:t>
            </a:r>
            <a:r>
              <a:rPr lang="en-US" dirty="0" smtClean="0"/>
              <a:t>, </a:t>
            </a:r>
            <a:r>
              <a:rPr lang="en-US" dirty="0" err="1" smtClean="0"/>
              <a:t>EdU</a:t>
            </a:r>
            <a:r>
              <a:rPr lang="en-US" dirty="0" smtClean="0"/>
              <a:t>, </a:t>
            </a:r>
            <a:r>
              <a:rPr lang="en-US" dirty="0" err="1" smtClean="0"/>
              <a:t>CldU</a:t>
            </a:r>
            <a:r>
              <a:rPr lang="en-US" dirty="0" smtClean="0"/>
              <a:t>, </a:t>
            </a:r>
            <a:r>
              <a:rPr lang="en-US" dirty="0" err="1" smtClean="0"/>
              <a:t>IdU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Picture 6" descr="\\NPG-BO-FS1\NatureEd\Nature Education\_POB-Production-Projects\LectureNotes2013\ToBeProcessed\33-Cell-Division-22726\Figure 0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666793"/>
            <a:ext cx="4038600" cy="439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545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2514600" y="1447800"/>
          <a:ext cx="7352318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r:id="rId3" imgW="5244120" imgH="2336400" progId="">
                  <p:embed/>
                </p:oleObj>
              </mc:Choice>
              <mc:Fallback>
                <p:oleObj r:id="rId3" imgW="5244120" imgH="2336400" progId="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4600" y="1447800"/>
                        <a:ext cx="7352318" cy="327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0908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 Chase to Find Cycling Cells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4878" y="1828801"/>
            <a:ext cx="638224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234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Transfections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00201"/>
            <a:ext cx="3647926" cy="4525963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832" y="2438400"/>
            <a:ext cx="5055326" cy="2743200"/>
          </a:xfrm>
        </p:spPr>
      </p:pic>
    </p:spTree>
    <p:extLst>
      <p:ext uri="{BB962C8B-B14F-4D97-AF65-F5344CB8AC3E}">
        <p14:creationId xmlns:p14="http://schemas.microsoft.com/office/powerpoint/2010/main" val="3693511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Transfecting Cells</a:t>
            </a:r>
            <a:endParaRPr lang="en-US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81201"/>
            <a:ext cx="7036628" cy="3561643"/>
          </a:xfrm>
        </p:spPr>
      </p:pic>
    </p:spTree>
    <p:extLst>
      <p:ext uri="{BB962C8B-B14F-4D97-AF65-F5344CB8AC3E}">
        <p14:creationId xmlns:p14="http://schemas.microsoft.com/office/powerpoint/2010/main" val="33718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Utero Electroporation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9498" y="1600201"/>
            <a:ext cx="721300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18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Postnatal </a:t>
            </a:r>
            <a:r>
              <a:rPr lang="en-US" dirty="0" err="1" smtClean="0"/>
              <a:t>Elctroporation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1" y="1524001"/>
            <a:ext cx="7759901" cy="19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699" y="3672625"/>
            <a:ext cx="654210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46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Lineage Analysis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 noChangeAspect="1"/>
          </p:cNvGraphicFramePr>
          <p:nvPr>
            <p:ph idx="1"/>
            <p:extLst/>
          </p:nvPr>
        </p:nvGraphicFramePr>
        <p:xfrm>
          <a:off x="3701594" y="1600200"/>
          <a:ext cx="4788812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r:id="rId3" imgW="6666480" imgH="6895080" progId="">
                  <p:embed/>
                </p:oleObj>
              </mc:Choice>
              <mc:Fallback>
                <p:oleObj r:id="rId3" imgW="6666480" imgH="6895080" progId="">
                  <p:embed/>
                  <p:pic>
                    <p:nvPicPr>
                      <p:cNvPr id="7" name="Content Placeholder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1594" y="1600200"/>
                        <a:ext cx="4788812" cy="495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3810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Lineage Analysis In Vitro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286" y="1219201"/>
            <a:ext cx="7379429" cy="537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813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Lineage Tracing Approaches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240" y="1600200"/>
            <a:ext cx="4303520" cy="5016580"/>
          </a:xfrm>
        </p:spPr>
      </p:pic>
    </p:spTree>
    <p:extLst>
      <p:ext uri="{BB962C8B-B14F-4D97-AF65-F5344CB8AC3E}">
        <p14:creationId xmlns:p14="http://schemas.microsoft.com/office/powerpoint/2010/main" val="34276871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 Editing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 to make random mutations</a:t>
            </a:r>
          </a:p>
          <a:p>
            <a:r>
              <a:rPr lang="en-US" dirty="0" smtClean="0"/>
              <a:t>Knockout </a:t>
            </a:r>
            <a:endParaRPr lang="en-US" dirty="0"/>
          </a:p>
          <a:p>
            <a:r>
              <a:rPr lang="en-US" dirty="0" smtClean="0"/>
              <a:t>Retrovirus insertion (random mutations)</a:t>
            </a:r>
          </a:p>
          <a:p>
            <a:r>
              <a:rPr lang="en-US" dirty="0" smtClean="0"/>
              <a:t>CRISPR-Cas9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166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make a Knockout Mouse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143000"/>
            <a:ext cx="4953000" cy="3727876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200400"/>
            <a:ext cx="5334000" cy="3544746"/>
          </a:xfrm>
        </p:spPr>
      </p:pic>
    </p:spTree>
    <p:extLst>
      <p:ext uri="{BB962C8B-B14F-4D97-AF65-F5344CB8AC3E}">
        <p14:creationId xmlns:p14="http://schemas.microsoft.com/office/powerpoint/2010/main" val="148542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Hack the Genome!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1" y="2438400"/>
            <a:ext cx="3488879" cy="228600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905001"/>
            <a:ext cx="5715156" cy="3107269"/>
          </a:xfrm>
        </p:spPr>
      </p:pic>
    </p:spTree>
    <p:extLst>
      <p:ext uri="{BB962C8B-B14F-4D97-AF65-F5344CB8AC3E}">
        <p14:creationId xmlns:p14="http://schemas.microsoft.com/office/powerpoint/2010/main" val="420809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Homologous Recombination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You must </a:t>
            </a:r>
            <a:r>
              <a:rPr lang="en-US" dirty="0"/>
              <a:t>know the DNA sequence of the gene you want to </a:t>
            </a:r>
            <a:r>
              <a:rPr lang="en-US" dirty="0" smtClean="0"/>
              <a:t>replace.</a:t>
            </a:r>
          </a:p>
          <a:p>
            <a:r>
              <a:rPr lang="en-US" dirty="0"/>
              <a:t>N</a:t>
            </a:r>
            <a:r>
              <a:rPr lang="en-US" dirty="0" smtClean="0"/>
              <a:t>ext fabricate </a:t>
            </a:r>
            <a:r>
              <a:rPr lang="en-US" dirty="0"/>
              <a:t>the DNA construct you want to </a:t>
            </a:r>
            <a:r>
              <a:rPr lang="en-US" dirty="0" smtClean="0"/>
              <a:t>replace the </a:t>
            </a:r>
            <a:r>
              <a:rPr lang="en-US" dirty="0"/>
              <a:t>wild-type </a:t>
            </a:r>
            <a:r>
              <a:rPr lang="en-US" dirty="0" smtClean="0"/>
              <a:t>allele.</a:t>
            </a:r>
          </a:p>
          <a:p>
            <a:r>
              <a:rPr lang="en-US" dirty="0" smtClean="0"/>
              <a:t>When homologous </a:t>
            </a:r>
            <a:r>
              <a:rPr lang="en-US" dirty="0"/>
              <a:t>chromosomes align </a:t>
            </a:r>
            <a:r>
              <a:rPr lang="en-US" dirty="0" smtClean="0"/>
              <a:t>in metaphase, </a:t>
            </a:r>
            <a:r>
              <a:rPr lang="en-US" dirty="0"/>
              <a:t>the </a:t>
            </a:r>
            <a:r>
              <a:rPr lang="en-US" dirty="0" smtClean="0"/>
              <a:t>construct </a:t>
            </a:r>
            <a:r>
              <a:rPr lang="en-US" dirty="0"/>
              <a:t>finds the targeted gene and recombination takes place within the </a:t>
            </a:r>
            <a:r>
              <a:rPr lang="en-US" dirty="0" smtClean="0"/>
              <a:t>homologous sequences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74" y="1600201"/>
            <a:ext cx="3105852" cy="4525963"/>
          </a:xfrm>
        </p:spPr>
      </p:pic>
    </p:spTree>
    <p:extLst>
      <p:ext uri="{BB962C8B-B14F-4D97-AF65-F5344CB8AC3E}">
        <p14:creationId xmlns:p14="http://schemas.microsoft.com/office/powerpoint/2010/main" val="235900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Knockout: </a:t>
            </a:r>
            <a:r>
              <a:rPr lang="en-US" dirty="0" err="1" smtClean="0"/>
              <a:t>Reeler</a:t>
            </a:r>
            <a:r>
              <a:rPr lang="en-US" dirty="0" smtClean="0"/>
              <a:t> Mice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704078"/>
            <a:ext cx="4038600" cy="4318206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409285"/>
            <a:ext cx="4038600" cy="2907792"/>
          </a:xfrm>
        </p:spPr>
      </p:pic>
    </p:spTree>
    <p:extLst>
      <p:ext uri="{BB962C8B-B14F-4D97-AF65-F5344CB8AC3E}">
        <p14:creationId xmlns:p14="http://schemas.microsoft.com/office/powerpoint/2010/main" val="3589381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Cre-loxp</a:t>
            </a:r>
            <a:r>
              <a:rPr lang="en-US" dirty="0" smtClean="0"/>
              <a:t> Recombination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884" y="1981200"/>
            <a:ext cx="8628530" cy="3733800"/>
          </a:xfrm>
        </p:spPr>
      </p:pic>
    </p:spTree>
    <p:extLst>
      <p:ext uri="{BB962C8B-B14F-4D97-AF65-F5344CB8AC3E}">
        <p14:creationId xmlns:p14="http://schemas.microsoft.com/office/powerpoint/2010/main" val="182431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Lineage Tracing Using Transgenic Approaches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1" y="2514600"/>
            <a:ext cx="8153899" cy="2921668"/>
          </a:xfrm>
        </p:spPr>
      </p:pic>
    </p:spTree>
    <p:extLst>
      <p:ext uri="{BB962C8B-B14F-4D97-AF65-F5344CB8AC3E}">
        <p14:creationId xmlns:p14="http://schemas.microsoft.com/office/powerpoint/2010/main" val="15491332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Rosa26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676400"/>
            <a:ext cx="9038575" cy="3276600"/>
          </a:xfrm>
        </p:spPr>
      </p:pic>
    </p:spTree>
    <p:extLst>
      <p:ext uri="{BB962C8B-B14F-4D97-AF65-F5344CB8AC3E}">
        <p14:creationId xmlns:p14="http://schemas.microsoft.com/office/powerpoint/2010/main" val="11391870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81000"/>
            <a:ext cx="6234000" cy="6218608"/>
          </a:xfrm>
        </p:spPr>
      </p:pic>
    </p:spTree>
    <p:extLst>
      <p:ext uri="{BB962C8B-B14F-4D97-AF65-F5344CB8AC3E}">
        <p14:creationId xmlns:p14="http://schemas.microsoft.com/office/powerpoint/2010/main" val="31947047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Cre-LoxP</a:t>
            </a:r>
            <a:r>
              <a:rPr lang="en-US" dirty="0" smtClean="0"/>
              <a:t> Knockout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43881"/>
            <a:ext cx="4038600" cy="403860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719" y="2057400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35901035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Cre-loxp</a:t>
            </a:r>
            <a:r>
              <a:rPr lang="en-US" dirty="0" smtClean="0"/>
              <a:t> Rosa26 Double Transgenic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242" y="1600201"/>
            <a:ext cx="3546516" cy="4525963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817" y="2057400"/>
            <a:ext cx="4603308" cy="3657600"/>
          </a:xfrm>
        </p:spPr>
      </p:pic>
    </p:spTree>
    <p:extLst>
      <p:ext uri="{BB962C8B-B14F-4D97-AF65-F5344CB8AC3E}">
        <p14:creationId xmlns:p14="http://schemas.microsoft.com/office/powerpoint/2010/main" val="2871398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Cre-ER</a:t>
            </a:r>
            <a:r>
              <a:rPr lang="en-US" baseline="30000" dirty="0" smtClean="0"/>
              <a:t>T2</a:t>
            </a:r>
            <a:endParaRPr lang="en-US" baseline="30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1447801"/>
            <a:ext cx="3960217" cy="4525963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76401"/>
            <a:ext cx="4038600" cy="3924173"/>
          </a:xfrm>
        </p:spPr>
      </p:pic>
    </p:spTree>
    <p:extLst>
      <p:ext uri="{BB962C8B-B14F-4D97-AF65-F5344CB8AC3E}">
        <p14:creationId xmlns:p14="http://schemas.microsoft.com/office/powerpoint/2010/main" val="23888979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Transgene: Cre-ER</a:t>
            </a:r>
            <a:r>
              <a:rPr lang="en-US" baseline="30000" dirty="0" smtClean="0"/>
              <a:t>T2 </a:t>
            </a:r>
            <a:endParaRPr lang="en-US" baseline="30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095" y="1219200"/>
            <a:ext cx="8377083" cy="5410200"/>
          </a:xfrm>
        </p:spPr>
      </p:pic>
    </p:spTree>
    <p:extLst>
      <p:ext uri="{BB962C8B-B14F-4D97-AF65-F5344CB8AC3E}">
        <p14:creationId xmlns:p14="http://schemas.microsoft.com/office/powerpoint/2010/main" val="17320738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3200400" cy="2544762"/>
          </a:xfrm>
        </p:spPr>
        <p:txBody>
          <a:bodyPr/>
          <a:lstStyle/>
          <a:p>
            <a:r>
              <a:rPr lang="en-US" dirty="0" smtClean="0"/>
              <a:t>Triple Transgenic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76201"/>
            <a:ext cx="4495800" cy="6637399"/>
          </a:xfrm>
        </p:spPr>
      </p:pic>
    </p:spTree>
    <p:extLst>
      <p:ext uri="{BB962C8B-B14F-4D97-AF65-F5344CB8AC3E}">
        <p14:creationId xmlns:p14="http://schemas.microsoft.com/office/powerpoint/2010/main" val="58086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Really Funky Transgenic Approaches for Lineage Tracing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615" y="1600200"/>
            <a:ext cx="6980771" cy="4990954"/>
          </a:xfrm>
        </p:spPr>
      </p:pic>
    </p:spTree>
    <p:extLst>
      <p:ext uri="{BB962C8B-B14F-4D97-AF65-F5344CB8AC3E}">
        <p14:creationId xmlns:p14="http://schemas.microsoft.com/office/powerpoint/2010/main" val="28814184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Crispr-Cas9 </a:t>
            </a:r>
            <a:r>
              <a:rPr lang="en-US" dirty="0" smtClean="0">
                <a:hlinkClick r:id="rId2"/>
              </a:rPr>
              <a:t>Technology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42499" y="1600200"/>
            <a:ext cx="6307002" cy="497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8816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52400"/>
            <a:ext cx="65532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77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9232</TotalTime>
  <Words>456</Words>
  <Application>Microsoft Macintosh PowerPoint</Application>
  <PresentationFormat>Widescreen</PresentationFormat>
  <Paragraphs>167</Paragraphs>
  <Slides>47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 Black</vt:lpstr>
      <vt:lpstr>Calibri</vt:lpstr>
      <vt:lpstr>Calibri Light</vt:lpstr>
      <vt:lpstr>ＭＳ Ｐゴシック</vt:lpstr>
      <vt:lpstr>Wingdings</vt:lpstr>
      <vt:lpstr>Arial</vt:lpstr>
      <vt:lpstr>Office Theme</vt:lpstr>
      <vt:lpstr>Common Tools in Cellular and Molecular Biology</vt:lpstr>
      <vt:lpstr>What are you looking for?</vt:lpstr>
      <vt:lpstr>Blots</vt:lpstr>
      <vt:lpstr>PowerPoint Presentation</vt:lpstr>
      <vt:lpstr>Signal Pathways: Membrane Receptors </vt:lpstr>
      <vt:lpstr>Signal Amplification</vt:lpstr>
      <vt:lpstr>PowerPoint Presentation</vt:lpstr>
      <vt:lpstr>PowerPoint Presentation</vt:lpstr>
      <vt:lpstr>PowerPoint Presentation</vt:lpstr>
      <vt:lpstr>Visualizing Cells</vt:lpstr>
      <vt:lpstr>Light Microcspy vs Electron Microscopy</vt:lpstr>
      <vt:lpstr>Fluorescence Microscopy</vt:lpstr>
      <vt:lpstr>Immunostaining</vt:lpstr>
      <vt:lpstr>Immunostaining Light vs Fluorescence</vt:lpstr>
      <vt:lpstr>Epifluorescence vs Confocal</vt:lpstr>
      <vt:lpstr>Looking at the Genome</vt:lpstr>
      <vt:lpstr>RNA-Seq</vt:lpstr>
      <vt:lpstr>The Transcriptome</vt:lpstr>
      <vt:lpstr>Common Tools to Study Developmental Biology</vt:lpstr>
      <vt:lpstr>What question are you trying to answer?</vt:lpstr>
      <vt:lpstr>Birthdating</vt:lpstr>
      <vt:lpstr>PowerPoint Presentation</vt:lpstr>
      <vt:lpstr>Pulse Chase to Find Cycling Cells</vt:lpstr>
      <vt:lpstr>Transfections</vt:lpstr>
      <vt:lpstr>Transfecting Cells</vt:lpstr>
      <vt:lpstr>In Utero Electroporation</vt:lpstr>
      <vt:lpstr>Postnatal Elctroporation</vt:lpstr>
      <vt:lpstr>Lineage Analysis</vt:lpstr>
      <vt:lpstr>Lineage Analysis In Vitro</vt:lpstr>
      <vt:lpstr>Summary of Lineage Tracing Approaches</vt:lpstr>
      <vt:lpstr>Gene Editing Procedures</vt:lpstr>
      <vt:lpstr>How to make a Knockout Mouse</vt:lpstr>
      <vt:lpstr>Hack the Genome!</vt:lpstr>
      <vt:lpstr>Homologous Recombination</vt:lpstr>
      <vt:lpstr>Knockout: Reeler Mice</vt:lpstr>
      <vt:lpstr>Cre-loxp Recombination</vt:lpstr>
      <vt:lpstr>Lineage Tracing Using Transgenic Approaches</vt:lpstr>
      <vt:lpstr>Rosa26</vt:lpstr>
      <vt:lpstr>PowerPoint Presentation</vt:lpstr>
      <vt:lpstr>Cre-LoxP Knockout</vt:lpstr>
      <vt:lpstr>Cre-loxp Rosa26 Double Transgenic</vt:lpstr>
      <vt:lpstr>Cre-ERT2</vt:lpstr>
      <vt:lpstr>Double Transgene: Cre-ERT2 </vt:lpstr>
      <vt:lpstr>Triple Transgenic</vt:lpstr>
      <vt:lpstr>Really Funky Transgenic Approaches for Lineage Tracing</vt:lpstr>
      <vt:lpstr>Crispr-Cas9 Technology</vt:lpstr>
      <vt:lpstr>PowerPoint Presentation</vt:lpstr>
    </vt:vector>
  </TitlesOfParts>
  <Company>Stockton University</Company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Tools in Cellular and Molecular Biology</dc:title>
  <dc:creator>Hartman, Nathaniel W.</dc:creator>
  <cp:lastModifiedBy>Kayla N Ferrara</cp:lastModifiedBy>
  <cp:revision>14</cp:revision>
  <dcterms:created xsi:type="dcterms:W3CDTF">2017-12-21T16:38:48Z</dcterms:created>
  <dcterms:modified xsi:type="dcterms:W3CDTF">2019-01-22T16:39:39Z</dcterms:modified>
</cp:coreProperties>
</file>